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69" r:id="rId13"/>
    <p:sldId id="266" r:id="rId14"/>
    <p:sldId id="286" r:id="rId15"/>
    <p:sldId id="267" r:id="rId16"/>
    <p:sldId id="268" r:id="rId17"/>
    <p:sldId id="287" r:id="rId18"/>
    <p:sldId id="288" r:id="rId19"/>
    <p:sldId id="290" r:id="rId20"/>
    <p:sldId id="271" r:id="rId21"/>
    <p:sldId id="272" r:id="rId22"/>
    <p:sldId id="291" r:id="rId23"/>
    <p:sldId id="292" r:id="rId24"/>
    <p:sldId id="293" r:id="rId25"/>
    <p:sldId id="274" r:id="rId26"/>
    <p:sldId id="275" r:id="rId27"/>
    <p:sldId id="277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5847"/>
    <a:srgbClr val="C1DDF6"/>
    <a:srgbClr val="4980A5"/>
    <a:srgbClr val="518DB6"/>
    <a:srgbClr val="DFB79D"/>
    <a:srgbClr val="9F6239"/>
    <a:srgbClr val="A27A02"/>
    <a:srgbClr val="9C60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79"/>
    <p:restoredTop sz="94581"/>
  </p:normalViewPr>
  <p:slideViewPr>
    <p:cSldViewPr snapToGrid="0" snapToObjects="1">
      <p:cViewPr>
        <p:scale>
          <a:sx n="98" d="100"/>
          <a:sy n="98" d="100"/>
        </p:scale>
        <p:origin x="135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-Arbeitsblat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Propability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Swift</c:v>
                </c:pt>
                <c:pt idx="1">
                  <c:v>Deadline</c:v>
                </c:pt>
                <c:pt idx="2">
                  <c:v>Sickness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0.6</c:v>
                </c:pt>
                <c:pt idx="1">
                  <c:v>0.6</c:v>
                </c:pt>
                <c:pt idx="2">
                  <c:v>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64415456"/>
        <c:axId val="2137905040"/>
      </c:barChart>
      <c:catAx>
        <c:axId val="2064415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37905040"/>
        <c:crosses val="autoZero"/>
        <c:auto val="1"/>
        <c:lblAlgn val="ctr"/>
        <c:lblOffset val="100"/>
        <c:noMultiLvlLbl val="0"/>
      </c:catAx>
      <c:valAx>
        <c:axId val="2137905040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6441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Impact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Impact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Swift</c:v>
                </c:pt>
                <c:pt idx="1">
                  <c:v>Deadline</c:v>
                </c:pt>
                <c:pt idx="2">
                  <c:v>Sickness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4.0</c:v>
                </c:pt>
                <c:pt idx="1">
                  <c:v>3.0</c:v>
                </c:pt>
                <c:pt idx="2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37856640"/>
        <c:axId val="2137823744"/>
      </c:barChart>
      <c:catAx>
        <c:axId val="21378566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37823744"/>
        <c:crosses val="autoZero"/>
        <c:auto val="1"/>
        <c:lblAlgn val="ctr"/>
        <c:lblOffset val="100"/>
        <c:noMultiLvlLbl val="0"/>
      </c:catAx>
      <c:valAx>
        <c:axId val="2137823744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37856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BBEAF-3383-3C4F-B03E-C8007DC805E5}" type="datetimeFigureOut">
              <a:rPr lang="en-US" smtClean="0"/>
              <a:t>6/21/17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B3650-1EFD-A541-97C8-BC05E6282B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5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20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Man sieht sehr komplex, </a:t>
            </a:r>
            <a:r>
              <a:rPr lang="de-DE" dirty="0" err="1" smtClean="0"/>
              <a:t>einzelheiten</a:t>
            </a:r>
            <a:r>
              <a:rPr lang="de-DE" dirty="0" smtClean="0"/>
              <a:t> zu viel für </a:t>
            </a:r>
            <a:r>
              <a:rPr lang="de-DE" dirty="0" err="1" smtClean="0"/>
              <a:t>präsentation</a:t>
            </a:r>
            <a:r>
              <a:rPr lang="de-DE" dirty="0" smtClean="0"/>
              <a:t>,</a:t>
            </a:r>
            <a:r>
              <a:rPr lang="de-DE" baseline="0" dirty="0" smtClean="0"/>
              <a:t> aber nach </a:t>
            </a:r>
            <a:r>
              <a:rPr lang="de-DE" baseline="0" dirty="0" err="1" smtClean="0"/>
              <a:t>mvc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7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Warum </a:t>
            </a:r>
            <a:r>
              <a:rPr lang="de-DE" dirty="0" err="1" smtClean="0"/>
              <a:t>patterns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86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Warum </a:t>
            </a:r>
            <a:r>
              <a:rPr lang="de-DE" dirty="0" err="1" smtClean="0"/>
              <a:t>patterns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14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3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IDE</a:t>
            </a:r>
            <a:r>
              <a:rPr lang="de-DE" baseline="0" dirty="0" smtClean="0"/>
              <a:t> Support, UI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err="1" smtClean="0"/>
              <a:t>Unit,Test</a:t>
            </a:r>
            <a:r>
              <a:rPr lang="de-DE" baseline="0" smtClean="0"/>
              <a:t>-Plan erwähnen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5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NUR</a:t>
            </a:r>
            <a:r>
              <a:rPr lang="de-DE" baseline="0" dirty="0" smtClean="0"/>
              <a:t> 2!!!!!!</a:t>
            </a:r>
          </a:p>
          <a:p>
            <a:r>
              <a:rPr lang="de-DE" baseline="0" dirty="0" smtClean="0"/>
              <a:t>(</a:t>
            </a:r>
            <a:r>
              <a:rPr lang="de-DE" baseline="0" dirty="0" err="1" smtClean="0"/>
              <a:t>worth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6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9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r>
              <a:rPr lang="en-US" baseline="0" dirty="0" smtClean="0"/>
              <a:t> 0-10</a:t>
            </a:r>
          </a:p>
          <a:p>
            <a:r>
              <a:rPr lang="en-US" dirty="0" err="1" smtClean="0"/>
              <a:t>Faktor</a:t>
            </a:r>
            <a:r>
              <a:rPr lang="en-US" baseline="0" dirty="0" err="1" smtClean="0"/>
              <a:t>berechnung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durch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Multiplikation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50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Updaten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05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95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45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Automated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B3650-1EFD-A541-97C8-BC05E6282B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5318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C0FAA8-23B8-C742-9C87-58356DD7B9E5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0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972BF0-617E-C142-A97B-627FDDA3F676}" type="datetime1">
              <a:rPr lang="de-DE" smtClean="0"/>
              <a:t>21.06.17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45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53ABAD3-958B-824F-A6F0-2FA3D70BA477}" type="datetime1">
              <a:rPr lang="de-DE" smtClean="0"/>
              <a:t>21.06.17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31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5340D0-8B78-4A41-840C-CFAC32BCC6DB}" type="datetime1">
              <a:rPr lang="de-DE" smtClean="0"/>
              <a:t>21.06.17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44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6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8FF02-9028-EA4D-BD57-4FCC6CC558BD}" type="datetime1">
              <a:rPr lang="de-DE" smtClean="0"/>
              <a:t>21.06.17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02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1A3D0-8589-6740-83D6-31631575F3CA}" type="datetime1">
              <a:rPr lang="de-DE" smtClean="0"/>
              <a:t>21.06.17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93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C1AE3C-9B1A-E747-874A-3E8A5090C973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60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BDE1D-AC39-5C4F-9F32-A40CAA7490B2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0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2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3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1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9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43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B1E09B-20C1-6E47-B71D-9D1298BB1E8B}" type="datetime1">
              <a:rPr lang="de-DE" smtClean="0"/>
              <a:t>21.06.17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Penbo Simplicity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4796491"/>
            <a:ext cx="2743200" cy="365125"/>
          </a:xfrm>
          <a:prstGeom prst="rect">
            <a:avLst/>
          </a:prstGeom>
        </p:spPr>
        <p:txBody>
          <a:bodyPr/>
          <a:lstStyle/>
          <a:p>
            <a:fld id="{39972C09-7A7C-414F-92ED-D8015127CC9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838200" y="6356348"/>
            <a:ext cx="10515600" cy="367181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22.06.2017</a:t>
            </a:r>
            <a:r>
              <a:rPr lang="de-DE" sz="1600" kern="1200" baseline="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6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				</a:t>
            </a:r>
            <a:r>
              <a:rPr lang="de-DE" sz="16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Simple Habits</a:t>
            </a:r>
            <a:r>
              <a:rPr lang="de-DE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	</a:t>
            </a:r>
            <a:r>
              <a:rPr lang="de-DE" sz="1600" kern="1200" baseline="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                  </a:t>
            </a:r>
            <a:r>
              <a:rPr lang="de-DE" sz="1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René Penkert, Benedikt Bosshammer</a:t>
            </a:r>
            <a:endParaRPr lang="en-US" sz="1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826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9" r:id="rId2"/>
    <p:sldLayoutId id="2147483708" r:id="rId3"/>
    <p:sldLayoutId id="2147483707" r:id="rId4"/>
    <p:sldLayoutId id="2147483706" r:id="rId5"/>
    <p:sldLayoutId id="2147483705" r:id="rId6"/>
    <p:sldLayoutId id="2147483704" r:id="rId7"/>
    <p:sldLayoutId id="2147483703" r:id="rId8"/>
    <p:sldLayoutId id="2147483702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34318"/>
            <a:ext cx="9144000" cy="1803623"/>
          </a:xfrm>
          <a:solidFill>
            <a:schemeClr val="bg2">
              <a:alpha val="30000"/>
            </a:schemeClr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Team Promotion</a:t>
            </a:r>
            <a:br>
              <a:rPr lang="en-US" b="1" dirty="0"/>
            </a:br>
            <a:r>
              <a:rPr lang="en-US" sz="6700" b="1" dirty="0"/>
              <a:t>Alarm Clock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58564"/>
            <a:ext cx="9144000" cy="1655762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Simple Habits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0439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Rational Unified Process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8096" y="1028296"/>
            <a:ext cx="2347452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/>
              <a:t>Long Term </a:t>
            </a:r>
            <a:r>
              <a:rPr lang="de-DE" sz="2000" dirty="0" err="1"/>
              <a:t>Planning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43" y="1942915"/>
            <a:ext cx="3983989" cy="36146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06956" y="2487815"/>
            <a:ext cx="1451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Business Modelling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142949" y="2747176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Requirements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42949" y="2991860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Analysis &amp; Design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42949" y="3313462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Implementation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42949" y="3579929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Test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2949" y="3772143"/>
            <a:ext cx="131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Deployment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837400" y="4048410"/>
            <a:ext cx="162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Configuration </a:t>
            </a:r>
            <a:r>
              <a:rPr lang="en-US" sz="1200"/>
              <a:t>&amp; </a:t>
            </a:r>
          </a:p>
          <a:p>
            <a:pPr algn="r"/>
            <a:r>
              <a:rPr lang="en-US" sz="1200" dirty="0"/>
              <a:t>Change Management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34287" y="4653226"/>
            <a:ext cx="152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Project Management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2949" y="4451865"/>
            <a:ext cx="1315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Environment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4033" y="2026864"/>
            <a:ext cx="9702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i="1" dirty="0"/>
              <a:t>Disciplines</a:t>
            </a:r>
          </a:p>
        </p:txBody>
      </p:sp>
    </p:spTree>
    <p:extLst>
      <p:ext uri="{BB962C8B-B14F-4D97-AF65-F5344CB8AC3E}">
        <p14:creationId xmlns:p14="http://schemas.microsoft.com/office/powerpoint/2010/main" val="6920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Risk Management</a:t>
            </a:r>
            <a:endParaRPr lang="en-US" dirty="0"/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631698949"/>
              </p:ext>
            </p:extLst>
          </p:nvPr>
        </p:nvGraphicFramePr>
        <p:xfrm>
          <a:off x="258096" y="2260274"/>
          <a:ext cx="5731889" cy="3239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Diagramm 19"/>
          <p:cNvGraphicFramePr/>
          <p:nvPr>
            <p:extLst>
              <p:ext uri="{D42A27DB-BD31-4B8C-83A1-F6EECF244321}">
                <p14:modId xmlns:p14="http://schemas.microsoft.com/office/powerpoint/2010/main" val="1162066281"/>
              </p:ext>
            </p:extLst>
          </p:nvPr>
        </p:nvGraphicFramePr>
        <p:xfrm>
          <a:off x="6410309" y="2260273"/>
          <a:ext cx="5486723" cy="3239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696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Version Control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8" y="2379469"/>
            <a:ext cx="1995203" cy="244094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029" y="1805766"/>
            <a:ext cx="8566003" cy="358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Overall Use Case Diagram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45" y="1152939"/>
            <a:ext cx="5782638" cy="50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1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 smtClean="0"/>
              <a:t>–</a:t>
            </a:r>
            <a:r>
              <a:rPr lang="de-DE" dirty="0" smtClean="0"/>
              <a:t>Time </a:t>
            </a:r>
            <a:r>
              <a:rPr lang="en-US" dirty="0" smtClean="0"/>
              <a:t>Estimation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8" y="2134057"/>
            <a:ext cx="9286354" cy="342629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6" y="2912926"/>
            <a:ext cx="1868557" cy="186855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58096" y="1028296"/>
            <a:ext cx="3987333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 smtClean="0"/>
              <a:t>Based</a:t>
            </a:r>
            <a:r>
              <a:rPr lang="de-DE" sz="2000" dirty="0" smtClean="0"/>
              <a:t> on </a:t>
            </a:r>
            <a:r>
              <a:rPr lang="de-DE" sz="2000" dirty="0" err="1" smtClean="0"/>
              <a:t>Function</a:t>
            </a:r>
            <a:r>
              <a:rPr lang="de-DE" sz="2000" dirty="0" smtClean="0"/>
              <a:t> Points </a:t>
            </a:r>
            <a:r>
              <a:rPr lang="de-DE" sz="2000" dirty="0" err="1" smtClean="0"/>
              <a:t>Calculation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68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36220" y="3942080"/>
            <a:ext cx="4648200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/>
              <a:t>Technical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3241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6" y="1690688"/>
            <a:ext cx="4351338" cy="435133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iOS</a:t>
            </a: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241" y="2874500"/>
            <a:ext cx="6331279" cy="185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Continuous Integration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4" y="1032387"/>
            <a:ext cx="4285422" cy="4411802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29" y="2676939"/>
            <a:ext cx="1958008" cy="1958008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51" y="2384804"/>
            <a:ext cx="2542278" cy="2542278"/>
          </a:xfrm>
        </p:spPr>
      </p:pic>
    </p:spTree>
    <p:extLst>
      <p:ext uri="{BB962C8B-B14F-4D97-AF65-F5344CB8AC3E}">
        <p14:creationId xmlns:p14="http://schemas.microsoft.com/office/powerpoint/2010/main" val="92929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CI Insights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3" y="1140992"/>
            <a:ext cx="9994359" cy="507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FB79D"/>
            </a:gs>
            <a:gs pos="25000">
              <a:schemeClr val="accent2">
                <a:lumMod val="60000"/>
                <a:lumOff val="4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49" y="1177835"/>
            <a:ext cx="6529901" cy="50191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Technical Environment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2" name="Rechteck 1"/>
          <p:cNvSpPr/>
          <p:nvPr/>
        </p:nvSpPr>
        <p:spPr>
          <a:xfrm>
            <a:off x="960464" y="5516196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Project </a:t>
            </a:r>
            <a:r>
              <a:rPr lang="de-DE" b="1" dirty="0" err="1" smtClean="0">
                <a:solidFill>
                  <a:sysClr val="windowText" lastClr="000000"/>
                </a:solidFill>
              </a:rPr>
              <a:t>code</a:t>
            </a:r>
            <a:r>
              <a:rPr lang="de-DE" b="1" dirty="0" smtClean="0">
                <a:solidFill>
                  <a:sysClr val="windowText" lastClr="000000"/>
                </a:solidFill>
              </a:rPr>
              <a:t> </a:t>
            </a:r>
            <a:r>
              <a:rPr lang="de-DE" b="1" dirty="0" err="1" smtClean="0">
                <a:solidFill>
                  <a:sysClr val="windowText" lastClr="000000"/>
                </a:solidFill>
              </a:rPr>
              <a:t>base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960463" y="4065948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solidFill>
                  <a:sysClr val="windowText" lastClr="000000"/>
                </a:solidFill>
              </a:rPr>
              <a:t>Metrics</a:t>
            </a:r>
            <a:r>
              <a:rPr lang="de-DE" b="1" dirty="0" smtClean="0">
                <a:solidFill>
                  <a:sysClr val="windowText" lastClr="000000"/>
                </a:solidFill>
              </a:rPr>
              <a:t> Measurement (Taylor)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Pfeil nach rechts 12"/>
          <p:cNvSpPr/>
          <p:nvPr/>
        </p:nvSpPr>
        <p:spPr>
          <a:xfrm rot="16200000">
            <a:off x="2780656" y="4794596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16200000">
            <a:off x="2780655" y="3356734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47" y="1817834"/>
            <a:ext cx="6516590" cy="4387310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960462" y="1177835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Browser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  <p:sp>
        <p:nvSpPr>
          <p:cNvPr id="25" name="Pfeil nach rechts 24"/>
          <p:cNvSpPr/>
          <p:nvPr/>
        </p:nvSpPr>
        <p:spPr>
          <a:xfrm rot="16200000">
            <a:off x="2724172" y="1906487"/>
            <a:ext cx="560548" cy="723969"/>
          </a:xfrm>
          <a:prstGeom prst="rightArrow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6" name="Bild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3998993"/>
            <a:ext cx="791636" cy="891843"/>
          </a:xfrm>
          <a:prstGeom prst="rect">
            <a:avLst/>
          </a:prstGeom>
        </p:spPr>
      </p:pic>
      <p:pic>
        <p:nvPicPr>
          <p:cNvPr id="27" name="Content Placeholder 5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55" y="5516196"/>
            <a:ext cx="674156" cy="674156"/>
          </a:xfr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" y="1198550"/>
            <a:ext cx="722692" cy="722692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4" y="2636008"/>
            <a:ext cx="666290" cy="745990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>
          <a:xfrm>
            <a:off x="910906" y="2628083"/>
            <a:ext cx="3956094" cy="743407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3800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130000" r="50000" b="-30000"/>
            </a:path>
          </a:gradFill>
          <a:ln w="635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solidFill>
                  <a:sysClr val="windowText" lastClr="000000"/>
                </a:solidFill>
              </a:rPr>
              <a:t>Parser</a:t>
            </a:r>
            <a:endParaRPr lang="de-DE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713663" y="1109663"/>
            <a:ext cx="4478337" cy="4986337"/>
          </a:xfrm>
          <a:solidFill>
            <a:schemeClr val="accent2">
              <a:alpha val="50000"/>
            </a:schemeClr>
          </a:solidFill>
          <a:ln w="57150">
            <a:noFill/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Approach</a:t>
            </a:r>
          </a:p>
          <a:p>
            <a:endParaRPr lang="en-US" dirty="0"/>
          </a:p>
          <a:p>
            <a:r>
              <a:rPr lang="en-US" dirty="0"/>
              <a:t>Project Management</a:t>
            </a:r>
          </a:p>
          <a:p>
            <a:endParaRPr lang="en-US" dirty="0"/>
          </a:p>
          <a:p>
            <a:r>
              <a:rPr lang="en-US" dirty="0"/>
              <a:t>Technical</a:t>
            </a:r>
          </a:p>
          <a:p>
            <a:endParaRPr lang="en-US" dirty="0"/>
          </a:p>
          <a:p>
            <a:r>
              <a:rPr lang="en-US" dirty="0"/>
              <a:t>Architecture</a:t>
            </a:r>
          </a:p>
          <a:p>
            <a:endParaRPr lang="en-US" dirty="0"/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r>
              <a:rPr lang="en-US" dirty="0"/>
              <a:t>Demo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1944" y="280416"/>
            <a:ext cx="4498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382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309620" y="0"/>
            <a:ext cx="4843780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 smtClean="0"/>
              <a:t>Architecture</a:t>
            </a:r>
            <a:endParaRPr lang="en-US" sz="6500" b="1" dirty="0"/>
          </a:p>
        </p:txBody>
      </p:sp>
    </p:spTree>
    <p:extLst>
      <p:ext uri="{BB962C8B-B14F-4D97-AF65-F5344CB8AC3E}">
        <p14:creationId xmlns:p14="http://schemas.microsoft.com/office/powerpoint/2010/main" val="183503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Class </a:t>
            </a:r>
            <a:r>
              <a:rPr lang="de-DE" dirty="0" err="1"/>
              <a:t>Diagram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84" y="1130710"/>
            <a:ext cx="7328831" cy="5023543"/>
          </a:xfrm>
        </p:spPr>
      </p:pic>
    </p:spTree>
    <p:extLst>
      <p:ext uri="{BB962C8B-B14F-4D97-AF65-F5344CB8AC3E}">
        <p14:creationId xmlns:p14="http://schemas.microsoft.com/office/powerpoint/2010/main" val="102284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smtClean="0"/>
              <a:t>Patterns</a:t>
            </a:r>
            <a:endParaRPr lang="de-DE" dirty="0"/>
          </a:p>
        </p:txBody>
      </p:sp>
      <p:sp>
        <p:nvSpPr>
          <p:cNvPr id="6" name="Oval 5"/>
          <p:cNvSpPr/>
          <p:nvPr/>
        </p:nvSpPr>
        <p:spPr>
          <a:xfrm>
            <a:off x="2336165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3084913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/>
          <p:cNvSpPr/>
          <p:nvPr/>
        </p:nvSpPr>
        <p:spPr>
          <a:xfrm>
            <a:off x="3833661" y="1517376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/>
          <p:cNvSpPr/>
          <p:nvPr/>
        </p:nvSpPr>
        <p:spPr>
          <a:xfrm>
            <a:off x="2336165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/>
          <p:cNvSpPr/>
          <p:nvPr/>
        </p:nvSpPr>
        <p:spPr>
          <a:xfrm>
            <a:off x="3833661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/>
          <p:cNvSpPr/>
          <p:nvPr/>
        </p:nvSpPr>
        <p:spPr>
          <a:xfrm>
            <a:off x="3084913" y="303603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/>
          <p:cNvCxnSpPr>
            <a:stCxn id="6" idx="5"/>
            <a:endCxn id="10" idx="1"/>
          </p:cNvCxnSpPr>
          <p:nvPr/>
        </p:nvCxnSpPr>
        <p:spPr>
          <a:xfrm>
            <a:off x="2686820" y="1868031"/>
            <a:ext cx="1207004" cy="12281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9" idx="0"/>
            <a:endCxn id="6" idx="4"/>
          </p:cNvCxnSpPr>
          <p:nvPr/>
        </p:nvCxnSpPr>
        <p:spPr>
          <a:xfrm flipV="1">
            <a:off x="2541574" y="1928194"/>
            <a:ext cx="0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1" idx="0"/>
            <a:endCxn id="8" idx="4"/>
          </p:cNvCxnSpPr>
          <p:nvPr/>
        </p:nvCxnSpPr>
        <p:spPr>
          <a:xfrm flipV="1">
            <a:off x="3290322" y="1928194"/>
            <a:ext cx="748748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7" idx="4"/>
            <a:endCxn id="9" idx="0"/>
          </p:cNvCxnSpPr>
          <p:nvPr/>
        </p:nvCxnSpPr>
        <p:spPr>
          <a:xfrm flipH="1">
            <a:off x="2541574" y="1928194"/>
            <a:ext cx="748748" cy="11078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feil nach rechts 19"/>
          <p:cNvSpPr/>
          <p:nvPr/>
        </p:nvSpPr>
        <p:spPr>
          <a:xfrm>
            <a:off x="4956783" y="1996974"/>
            <a:ext cx="1696278" cy="781879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2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/>
          <p:cNvSpPr/>
          <p:nvPr/>
        </p:nvSpPr>
        <p:spPr>
          <a:xfrm>
            <a:off x="6951498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/>
          <p:cNvSpPr/>
          <p:nvPr/>
        </p:nvSpPr>
        <p:spPr>
          <a:xfrm>
            <a:off x="7700246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/>
          <p:cNvSpPr/>
          <p:nvPr/>
        </p:nvSpPr>
        <p:spPr>
          <a:xfrm>
            <a:off x="8448994" y="1287273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/>
          <p:cNvSpPr/>
          <p:nvPr/>
        </p:nvSpPr>
        <p:spPr>
          <a:xfrm>
            <a:off x="6951498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/>
          <p:cNvSpPr/>
          <p:nvPr/>
        </p:nvSpPr>
        <p:spPr>
          <a:xfrm>
            <a:off x="8448994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/>
          <p:cNvSpPr/>
          <p:nvPr/>
        </p:nvSpPr>
        <p:spPr>
          <a:xfrm>
            <a:off x="7700246" y="3181279"/>
            <a:ext cx="410818" cy="410818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42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/>
          <p:cNvSpPr/>
          <p:nvPr/>
        </p:nvSpPr>
        <p:spPr>
          <a:xfrm>
            <a:off x="7700246" y="2234276"/>
            <a:ext cx="410818" cy="410818"/>
          </a:xfrm>
          <a:prstGeom prst="ellipse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3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4" name="Gerade Verbindung mit Pfeil 33"/>
          <p:cNvCxnSpPr>
            <a:stCxn id="21" idx="5"/>
            <a:endCxn id="32" idx="1"/>
          </p:cNvCxnSpPr>
          <p:nvPr/>
        </p:nvCxnSpPr>
        <p:spPr>
          <a:xfrm>
            <a:off x="7302153" y="1637928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23" idx="4"/>
            <a:endCxn id="32" idx="7"/>
          </p:cNvCxnSpPr>
          <p:nvPr/>
        </p:nvCxnSpPr>
        <p:spPr>
          <a:xfrm flipH="1">
            <a:off x="8050901" y="1698091"/>
            <a:ext cx="603502" cy="5963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2" idx="4"/>
            <a:endCxn id="32" idx="0"/>
          </p:cNvCxnSpPr>
          <p:nvPr/>
        </p:nvCxnSpPr>
        <p:spPr>
          <a:xfrm>
            <a:off x="7905655" y="1698091"/>
            <a:ext cx="0" cy="536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4" idx="7"/>
            <a:endCxn id="32" idx="3"/>
          </p:cNvCxnSpPr>
          <p:nvPr/>
        </p:nvCxnSpPr>
        <p:spPr>
          <a:xfrm flipV="1">
            <a:off x="7302153" y="2584931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26" idx="0"/>
            <a:endCxn id="32" idx="4"/>
          </p:cNvCxnSpPr>
          <p:nvPr/>
        </p:nvCxnSpPr>
        <p:spPr>
          <a:xfrm flipV="1">
            <a:off x="7905655" y="2645094"/>
            <a:ext cx="0" cy="5361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25" idx="1"/>
            <a:endCxn id="32" idx="5"/>
          </p:cNvCxnSpPr>
          <p:nvPr/>
        </p:nvCxnSpPr>
        <p:spPr>
          <a:xfrm flipH="1" flipV="1">
            <a:off x="8050901" y="2584931"/>
            <a:ext cx="458256" cy="6565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/>
          <p:cNvSpPr txBox="1"/>
          <p:nvPr/>
        </p:nvSpPr>
        <p:spPr>
          <a:xfrm>
            <a:off x="3802121" y="4904474"/>
            <a:ext cx="2251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smtClean="0"/>
              <a:t>Factory</a:t>
            </a:r>
            <a:endParaRPr lang="de-DE" sz="6600" dirty="0"/>
          </a:p>
        </p:txBody>
      </p:sp>
      <p:sp>
        <p:nvSpPr>
          <p:cNvPr id="55" name="Textfeld 54"/>
          <p:cNvSpPr txBox="1"/>
          <p:nvPr/>
        </p:nvSpPr>
        <p:spPr>
          <a:xfrm>
            <a:off x="4739654" y="4258672"/>
            <a:ext cx="897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Visitor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6136647" y="3743440"/>
            <a:ext cx="1612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smtClean="0"/>
              <a:t>State</a:t>
            </a:r>
            <a:endParaRPr lang="de-DE" dirty="0"/>
          </a:p>
        </p:txBody>
      </p:sp>
      <p:sp>
        <p:nvSpPr>
          <p:cNvPr id="57" name="Textfeld 56"/>
          <p:cNvSpPr txBox="1"/>
          <p:nvPr/>
        </p:nvSpPr>
        <p:spPr>
          <a:xfrm>
            <a:off x="3785257" y="3826613"/>
            <a:ext cx="19087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 err="1" smtClean="0"/>
              <a:t>Decorator</a:t>
            </a:r>
            <a:endParaRPr lang="de-DE" dirty="0"/>
          </a:p>
        </p:txBody>
      </p:sp>
      <p:sp>
        <p:nvSpPr>
          <p:cNvPr id="58" name="Textfeld 57"/>
          <p:cNvSpPr txBox="1"/>
          <p:nvPr/>
        </p:nvSpPr>
        <p:spPr>
          <a:xfrm>
            <a:off x="6136647" y="5296964"/>
            <a:ext cx="1408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Observer</a:t>
            </a:r>
            <a:endParaRPr lang="de-DE" dirty="0"/>
          </a:p>
        </p:txBody>
      </p:sp>
      <p:sp>
        <p:nvSpPr>
          <p:cNvPr id="59" name="Textfeld 58"/>
          <p:cNvSpPr txBox="1"/>
          <p:nvPr/>
        </p:nvSpPr>
        <p:spPr>
          <a:xfrm rot="16200000">
            <a:off x="4396806" y="4326355"/>
            <a:ext cx="287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smtClean="0"/>
              <a:t>Singleton</a:t>
            </a:r>
            <a:endParaRPr lang="de-DE" dirty="0"/>
          </a:p>
        </p:txBody>
      </p:sp>
      <p:sp>
        <p:nvSpPr>
          <p:cNvPr id="60" name="Textfeld 59"/>
          <p:cNvSpPr txBox="1"/>
          <p:nvPr/>
        </p:nvSpPr>
        <p:spPr>
          <a:xfrm>
            <a:off x="6157997" y="5531630"/>
            <a:ext cx="19530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/>
              <a:t>Iterator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5769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785" y="1493637"/>
            <a:ext cx="7449557" cy="4487685"/>
          </a:xfr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258096" y="1028296"/>
            <a:ext cx="3987333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smtClean="0"/>
              <a:t>In </a:t>
            </a:r>
            <a:r>
              <a:rPr lang="de-DE" sz="2000" dirty="0" err="1" smtClean="0"/>
              <a:t>Context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Swift</a:t>
            </a:r>
            <a:endParaRPr lang="en-US" sz="2000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smtClean="0"/>
              <a:t>MVC Pattern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48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1DDF6"/>
            </a:gs>
            <a:gs pos="42000">
              <a:schemeClr val="accent1">
                <a:lumMod val="60000"/>
                <a:lumOff val="40000"/>
              </a:schemeClr>
            </a:gs>
            <a:gs pos="100000">
              <a:srgbClr val="4980A5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 smtClean="0"/>
              <a:t>Fabricate</a:t>
            </a:r>
            <a:r>
              <a:rPr lang="de-DE" dirty="0" smtClean="0"/>
              <a:t> Pattern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08" y="2255570"/>
            <a:ext cx="2968486" cy="2300578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5199712" y="4333460"/>
            <a:ext cx="4055165" cy="222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371061" y="1510748"/>
            <a:ext cx="1285461" cy="1285461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Gerade Verbindung mit Pfeil 26"/>
          <p:cNvCxnSpPr/>
          <p:nvPr/>
        </p:nvCxnSpPr>
        <p:spPr>
          <a:xfrm>
            <a:off x="1731729" y="2836015"/>
            <a:ext cx="477079" cy="1139687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/>
          <p:cNvSpPr/>
          <p:nvPr/>
        </p:nvSpPr>
        <p:spPr>
          <a:xfrm>
            <a:off x="5654373" y="3920920"/>
            <a:ext cx="357758" cy="35775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7365185" y="3920920"/>
            <a:ext cx="357758" cy="3577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/>
          <p:cNvSpPr/>
          <p:nvPr/>
        </p:nvSpPr>
        <p:spPr>
          <a:xfrm rot="876366">
            <a:off x="9115325" y="3958311"/>
            <a:ext cx="357758" cy="357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Zylinder 29"/>
          <p:cNvSpPr/>
          <p:nvPr/>
        </p:nvSpPr>
        <p:spPr>
          <a:xfrm>
            <a:off x="8876053" y="4970625"/>
            <a:ext cx="1926929" cy="1240971"/>
          </a:xfrm>
          <a:prstGeom prst="can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/>
        </p:nvSpPr>
        <p:spPr>
          <a:xfrm rot="3103933">
            <a:off x="9551738" y="4791746"/>
            <a:ext cx="357758" cy="3577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Bild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1" y="4355397"/>
            <a:ext cx="1832997" cy="1856199"/>
          </a:xfrm>
          <a:prstGeom prst="rect">
            <a:avLst/>
          </a:prstGeom>
        </p:spPr>
      </p:pic>
      <p:sp>
        <p:nvSpPr>
          <p:cNvPr id="62" name="Rechteck 61"/>
          <p:cNvSpPr/>
          <p:nvPr/>
        </p:nvSpPr>
        <p:spPr>
          <a:xfrm>
            <a:off x="834912" y="1974599"/>
            <a:ext cx="357758" cy="35775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90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34620" y="4470399"/>
            <a:ext cx="5102860" cy="873443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6500" b="1" dirty="0"/>
              <a:t>Testing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0255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66000">
              <a:schemeClr val="bg2">
                <a:lumMod val="75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93" y="921053"/>
            <a:ext cx="5409171" cy="5409171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Testing</a:t>
            </a:r>
            <a:r>
              <a:rPr lang="de-DE" dirty="0"/>
              <a:t> Infrastructure </a:t>
            </a:r>
            <a:r>
              <a:rPr lang="mr-IN" dirty="0"/>
              <a:t>–</a:t>
            </a:r>
            <a:r>
              <a:rPr lang="de-DE" dirty="0"/>
              <a:t> </a:t>
            </a:r>
            <a:r>
              <a:rPr lang="de-DE" dirty="0" err="1"/>
              <a:t>Xcode</a:t>
            </a:r>
            <a:r>
              <a:rPr lang="de-DE" dirty="0"/>
              <a:t> </a:t>
            </a:r>
            <a:r>
              <a:rPr lang="de-DE" dirty="0" smtClean="0"/>
              <a:t>Unit- &amp; UI-</a:t>
            </a:r>
            <a:r>
              <a:rPr lang="de-DE" dirty="0" err="1" smtClean="0"/>
              <a:t>Testing</a:t>
            </a:r>
            <a:endParaRPr lang="de-DE" dirty="0"/>
          </a:p>
        </p:txBody>
      </p:sp>
      <p:pic>
        <p:nvPicPr>
          <p:cNvPr id="7" name="Inhaltsplatzhalt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60" y="1130710"/>
            <a:ext cx="3151310" cy="49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35887" y="516834"/>
            <a:ext cx="241520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8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548" y="434699"/>
            <a:ext cx="10515600" cy="1325563"/>
          </a:xfrm>
        </p:spPr>
        <p:txBody>
          <a:bodyPr>
            <a:normAutofit/>
          </a:bodyPr>
          <a:lstStyle/>
          <a:p>
            <a:r>
              <a:rPr lang="en-US" sz="65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28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81" y="0"/>
            <a:ext cx="10294720" cy="393329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103157" y="5069840"/>
            <a:ext cx="3952568" cy="10158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6500" b="1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97367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0"/>
            <a:ext cx="3952568" cy="1015898"/>
          </a:xfrm>
          <a:noFill/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500" b="1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7831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6" y="266802"/>
            <a:ext cx="11638936" cy="765585"/>
          </a:xfrm>
          <a:solidFill>
            <a:schemeClr val="bg2">
              <a:alpha val="25000"/>
            </a:schemeClr>
          </a:solidFill>
        </p:spPr>
        <p:txBody>
          <a:bodyPr/>
          <a:lstStyle/>
          <a:p>
            <a:r>
              <a:rPr lang="en-US" dirty="0"/>
              <a:t>Approach - Vision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95" y="1795010"/>
            <a:ext cx="4351338" cy="4351338"/>
          </a:xfrm>
        </p:spPr>
      </p:pic>
      <p:sp>
        <p:nvSpPr>
          <p:cNvPr id="6" name="TextBox 5"/>
          <p:cNvSpPr txBox="1"/>
          <p:nvPr/>
        </p:nvSpPr>
        <p:spPr>
          <a:xfrm>
            <a:off x="7958593" y="4864962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Smart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90672" y="2797755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Assistance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58941" y="1196036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Real </a:t>
            </a:r>
            <a:r>
              <a:rPr lang="mr-IN" sz="4000" b="1" dirty="0"/>
              <a:t>–</a:t>
            </a:r>
            <a:r>
              <a:rPr lang="en-US" sz="4000" b="1" dirty="0"/>
              <a:t> 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1012" y="2625035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Simple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8612" y="4864962"/>
            <a:ext cx="269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Reliable</a:t>
            </a:r>
          </a:p>
        </p:txBody>
      </p:sp>
    </p:spTree>
    <p:extLst>
      <p:ext uri="{BB962C8B-B14F-4D97-AF65-F5344CB8AC3E}">
        <p14:creationId xmlns:p14="http://schemas.microsoft.com/office/powerpoint/2010/main" val="16414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096" y="266802"/>
            <a:ext cx="11638936" cy="765585"/>
          </a:xfrm>
          <a:solidFill>
            <a:schemeClr val="bg2">
              <a:alpha val="25000"/>
            </a:schemeClr>
          </a:solidFill>
        </p:spPr>
        <p:txBody>
          <a:bodyPr/>
          <a:lstStyle/>
          <a:p>
            <a:r>
              <a:rPr lang="en-US" dirty="0"/>
              <a:t>Approach </a:t>
            </a:r>
            <a:r>
              <a:rPr lang="mr-IN" dirty="0"/>
              <a:t>–</a:t>
            </a:r>
            <a:r>
              <a:rPr lang="en-US" dirty="0"/>
              <a:t> Mock Ups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654" y="1032387"/>
            <a:ext cx="3193426" cy="319342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68" y="1270225"/>
            <a:ext cx="2393861" cy="4888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62" y="1249679"/>
            <a:ext cx="2403921" cy="4909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6" y="1249678"/>
            <a:ext cx="2403921" cy="490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883" y="4406183"/>
            <a:ext cx="6801465" cy="1325563"/>
          </a:xfrm>
        </p:spPr>
        <p:txBody>
          <a:bodyPr>
            <a:noAutofit/>
          </a:bodyPr>
          <a:lstStyle/>
          <a:p>
            <a:r>
              <a:rPr lang="en-US" sz="6000" b="1" dirty="0"/>
              <a:t>Project Management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9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Methodology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96" y="1632775"/>
            <a:ext cx="10494214" cy="411909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8096" y="1028296"/>
            <a:ext cx="2347452" cy="377718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dirty="0" err="1"/>
              <a:t>Why</a:t>
            </a:r>
            <a:r>
              <a:rPr lang="de-DE" sz="2000" dirty="0"/>
              <a:t> not </a:t>
            </a:r>
            <a:r>
              <a:rPr lang="de-DE" sz="2000" dirty="0" err="1"/>
              <a:t>Waterfall</a:t>
            </a:r>
            <a:r>
              <a:rPr lang="de-DE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529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096" y="266802"/>
            <a:ext cx="11638936" cy="765585"/>
          </a:xfrm>
          <a:prstGeom prst="rect">
            <a:avLst/>
          </a:prstGeom>
          <a:solidFill>
            <a:schemeClr val="bg2">
              <a:alpha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Management </a:t>
            </a:r>
            <a:r>
              <a:rPr lang="mr-IN" dirty="0"/>
              <a:t>–</a:t>
            </a:r>
            <a:r>
              <a:rPr lang="en-US" dirty="0"/>
              <a:t> Scrum Tool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58" y="856226"/>
            <a:ext cx="4521611" cy="22608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9" y="3097062"/>
            <a:ext cx="10405662" cy="31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8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222</Words>
  <Application>Microsoft Macintosh PowerPoint</Application>
  <PresentationFormat>Breitbild</PresentationFormat>
  <Paragraphs>98</Paragraphs>
  <Slides>28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Mangal</vt:lpstr>
      <vt:lpstr>1_Office Theme</vt:lpstr>
      <vt:lpstr> Team Promotion Alarm Clock</vt:lpstr>
      <vt:lpstr>PowerPoint-Präsentation</vt:lpstr>
      <vt:lpstr>PowerPoint-Präsentation</vt:lpstr>
      <vt:lpstr>PowerPoint-Präsentation</vt:lpstr>
      <vt:lpstr>Approach - Vision</vt:lpstr>
      <vt:lpstr>Approach – Mock Ups</vt:lpstr>
      <vt:lpstr>Project Management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Questions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Promotion Alarm Clock</dc:title>
  <dc:creator>Benedikt Bosshammer</dc:creator>
  <cp:lastModifiedBy>Benedikt Bosshammer</cp:lastModifiedBy>
  <cp:revision>90</cp:revision>
  <dcterms:created xsi:type="dcterms:W3CDTF">2016-12-14T17:05:14Z</dcterms:created>
  <dcterms:modified xsi:type="dcterms:W3CDTF">2017-06-21T12:10:23Z</dcterms:modified>
</cp:coreProperties>
</file>